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D3CA"/>
    <a:srgbClr val="A4BEB5"/>
    <a:srgbClr val="98D7B4"/>
    <a:srgbClr val="00338D"/>
    <a:srgbClr val="D7EEFA"/>
    <a:srgbClr val="F7F2D4"/>
    <a:srgbClr val="FFD0CD"/>
    <a:srgbClr val="EBBFBD"/>
    <a:srgbClr val="EBD6CD"/>
    <a:srgbClr val="ADD7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20"/>
    <p:restoredTop sz="94644"/>
  </p:normalViewPr>
  <p:slideViewPr>
    <p:cSldViewPr snapToGrid="0" snapToObjects="1">
      <p:cViewPr varScale="1">
        <p:scale>
          <a:sx n="114" d="100"/>
          <a:sy n="114" d="100"/>
        </p:scale>
        <p:origin x="16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88C41B-0A8F-A946-8600-5C9C4FC5C9BF}" type="datetimeFigureOut">
              <a:rPr lang="nb-NO" smtClean="0"/>
              <a:t>16.02.2022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D30EF3-E835-674D-AFE7-575769207BD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1371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lysbilde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 userDrawn="1"/>
        </p:nvSpPr>
        <p:spPr>
          <a:xfrm>
            <a:off x="0" y="1"/>
            <a:ext cx="12192000" cy="6030929"/>
          </a:xfrm>
          <a:prstGeom prst="rect">
            <a:avLst/>
          </a:prstGeom>
          <a:solidFill>
            <a:srgbClr val="0033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003594"/>
              </a:solidFill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18309" y="1122363"/>
            <a:ext cx="8839590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618309" y="3602038"/>
            <a:ext cx="883959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6AA4CD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grpSp>
        <p:nvGrpSpPr>
          <p:cNvPr id="13" name="Gruppe 12"/>
          <p:cNvGrpSpPr/>
          <p:nvPr userDrawn="1"/>
        </p:nvGrpSpPr>
        <p:grpSpPr>
          <a:xfrm>
            <a:off x="0" y="6030930"/>
            <a:ext cx="12192000" cy="621875"/>
            <a:chOff x="0" y="6030930"/>
            <a:chExt cx="12192000" cy="621875"/>
          </a:xfrm>
        </p:grpSpPr>
        <p:pic>
          <p:nvPicPr>
            <p:cNvPr id="7" name="Bilde 6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240542"/>
              <a:ext cx="2290354" cy="412263"/>
            </a:xfrm>
            <a:prstGeom prst="rect">
              <a:avLst/>
            </a:prstGeom>
          </p:spPr>
        </p:pic>
        <p:pic>
          <p:nvPicPr>
            <p:cNvPr id="8" name="Bilde 7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7899" y="6318359"/>
              <a:ext cx="2271215" cy="259567"/>
            </a:xfrm>
            <a:prstGeom prst="rect">
              <a:avLst/>
            </a:prstGeom>
          </p:spPr>
        </p:pic>
        <p:cxnSp>
          <p:nvCxnSpPr>
            <p:cNvPr id="10" name="Rett linje 9"/>
            <p:cNvCxnSpPr/>
            <p:nvPr userDrawn="1"/>
          </p:nvCxnSpPr>
          <p:spPr>
            <a:xfrm>
              <a:off x="0" y="6030930"/>
              <a:ext cx="12192000" cy="0"/>
            </a:xfrm>
            <a:prstGeom prst="line">
              <a:avLst/>
            </a:prstGeom>
            <a:ln w="9525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58809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18309" y="1532709"/>
            <a:ext cx="10735491" cy="428861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grpSp>
        <p:nvGrpSpPr>
          <p:cNvPr id="8" name="Gruppe 7"/>
          <p:cNvGrpSpPr/>
          <p:nvPr userDrawn="1"/>
        </p:nvGrpSpPr>
        <p:grpSpPr>
          <a:xfrm>
            <a:off x="0" y="6030930"/>
            <a:ext cx="12192000" cy="621875"/>
            <a:chOff x="0" y="6030930"/>
            <a:chExt cx="12192000" cy="621875"/>
          </a:xfrm>
        </p:grpSpPr>
        <p:pic>
          <p:nvPicPr>
            <p:cNvPr id="9" name="Bilde 8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240542"/>
              <a:ext cx="2290354" cy="412263"/>
            </a:xfrm>
            <a:prstGeom prst="rect">
              <a:avLst/>
            </a:prstGeom>
          </p:spPr>
        </p:pic>
        <p:pic>
          <p:nvPicPr>
            <p:cNvPr id="10" name="Bilde 9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7899" y="6318359"/>
              <a:ext cx="2271215" cy="259567"/>
            </a:xfrm>
            <a:prstGeom prst="rect">
              <a:avLst/>
            </a:prstGeom>
          </p:spPr>
        </p:pic>
        <p:cxnSp>
          <p:nvCxnSpPr>
            <p:cNvPr id="11" name="Rett linje 10"/>
            <p:cNvCxnSpPr/>
            <p:nvPr userDrawn="1"/>
          </p:nvCxnSpPr>
          <p:spPr>
            <a:xfrm>
              <a:off x="0" y="6030930"/>
              <a:ext cx="12192000" cy="0"/>
            </a:xfrm>
            <a:prstGeom prst="line">
              <a:avLst/>
            </a:prstGeom>
            <a:ln w="9525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ittel 1"/>
          <p:cNvSpPr>
            <a:spLocks noGrp="1"/>
          </p:cNvSpPr>
          <p:nvPr>
            <p:ph type="title"/>
          </p:nvPr>
        </p:nvSpPr>
        <p:spPr>
          <a:xfrm>
            <a:off x="592182" y="713472"/>
            <a:ext cx="10761618" cy="819237"/>
          </a:xfrm>
        </p:spPr>
        <p:txBody>
          <a:bodyPr anchor="t"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to spalter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18309" y="1532709"/>
            <a:ext cx="5268685" cy="428861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287588" y="1532709"/>
            <a:ext cx="5066211" cy="428861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grpSp>
        <p:nvGrpSpPr>
          <p:cNvPr id="8" name="Gruppe 7"/>
          <p:cNvGrpSpPr/>
          <p:nvPr userDrawn="1"/>
        </p:nvGrpSpPr>
        <p:grpSpPr>
          <a:xfrm>
            <a:off x="0" y="6030930"/>
            <a:ext cx="12192000" cy="621875"/>
            <a:chOff x="0" y="6030930"/>
            <a:chExt cx="12192000" cy="621875"/>
          </a:xfrm>
        </p:grpSpPr>
        <p:pic>
          <p:nvPicPr>
            <p:cNvPr id="9" name="Bilde 8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240542"/>
              <a:ext cx="2290354" cy="412263"/>
            </a:xfrm>
            <a:prstGeom prst="rect">
              <a:avLst/>
            </a:prstGeom>
          </p:spPr>
        </p:pic>
        <p:pic>
          <p:nvPicPr>
            <p:cNvPr id="10" name="Bilde 9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7899" y="6318359"/>
              <a:ext cx="2271215" cy="259567"/>
            </a:xfrm>
            <a:prstGeom prst="rect">
              <a:avLst/>
            </a:prstGeom>
          </p:spPr>
        </p:pic>
        <p:cxnSp>
          <p:nvCxnSpPr>
            <p:cNvPr id="11" name="Rett linje 10"/>
            <p:cNvCxnSpPr/>
            <p:nvPr userDrawn="1"/>
          </p:nvCxnSpPr>
          <p:spPr>
            <a:xfrm>
              <a:off x="0" y="6030930"/>
              <a:ext cx="12192000" cy="0"/>
            </a:xfrm>
            <a:prstGeom prst="line">
              <a:avLst/>
            </a:prstGeom>
            <a:ln w="9525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ittel 1"/>
          <p:cNvSpPr>
            <a:spLocks noGrp="1"/>
          </p:cNvSpPr>
          <p:nvPr>
            <p:ph type="title"/>
          </p:nvPr>
        </p:nvSpPr>
        <p:spPr>
          <a:xfrm>
            <a:off x="592182" y="713472"/>
            <a:ext cx="10761618" cy="819237"/>
          </a:xfrm>
        </p:spPr>
        <p:txBody>
          <a:bodyPr anchor="t"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44536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1"/>
          <p:cNvSpPr>
            <a:spLocks noGrp="1"/>
          </p:cNvSpPr>
          <p:nvPr>
            <p:ph type="title"/>
          </p:nvPr>
        </p:nvSpPr>
        <p:spPr>
          <a:xfrm>
            <a:off x="592181" y="713472"/>
            <a:ext cx="11068595" cy="819237"/>
          </a:xfrm>
        </p:spPr>
        <p:txBody>
          <a:bodyPr anchor="t"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grpSp>
        <p:nvGrpSpPr>
          <p:cNvPr id="7" name="Gruppe 6"/>
          <p:cNvGrpSpPr/>
          <p:nvPr userDrawn="1"/>
        </p:nvGrpSpPr>
        <p:grpSpPr>
          <a:xfrm>
            <a:off x="0" y="6030930"/>
            <a:ext cx="12192000" cy="621875"/>
            <a:chOff x="0" y="6030930"/>
            <a:chExt cx="12192000" cy="621875"/>
          </a:xfrm>
        </p:grpSpPr>
        <p:pic>
          <p:nvPicPr>
            <p:cNvPr id="8" name="Bilde 7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240542"/>
              <a:ext cx="2290354" cy="412263"/>
            </a:xfrm>
            <a:prstGeom prst="rect">
              <a:avLst/>
            </a:prstGeom>
          </p:spPr>
        </p:pic>
        <p:pic>
          <p:nvPicPr>
            <p:cNvPr id="9" name="Bilde 8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7899" y="6318359"/>
              <a:ext cx="2271215" cy="259567"/>
            </a:xfrm>
            <a:prstGeom prst="rect">
              <a:avLst/>
            </a:prstGeom>
          </p:spPr>
        </p:pic>
        <p:cxnSp>
          <p:nvCxnSpPr>
            <p:cNvPr id="10" name="Rett linje 9"/>
            <p:cNvCxnSpPr/>
            <p:nvPr userDrawn="1"/>
          </p:nvCxnSpPr>
          <p:spPr>
            <a:xfrm>
              <a:off x="0" y="6030930"/>
              <a:ext cx="12192000" cy="0"/>
            </a:xfrm>
            <a:prstGeom prst="line">
              <a:avLst/>
            </a:prstGeom>
            <a:ln w="9525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16157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e 4"/>
          <p:cNvGrpSpPr/>
          <p:nvPr userDrawn="1"/>
        </p:nvGrpSpPr>
        <p:grpSpPr>
          <a:xfrm>
            <a:off x="0" y="6030930"/>
            <a:ext cx="12192000" cy="621875"/>
            <a:chOff x="0" y="6030930"/>
            <a:chExt cx="12192000" cy="621875"/>
          </a:xfrm>
        </p:grpSpPr>
        <p:pic>
          <p:nvPicPr>
            <p:cNvPr id="6" name="Bilde 5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240542"/>
              <a:ext cx="2290354" cy="412263"/>
            </a:xfrm>
            <a:prstGeom prst="rect">
              <a:avLst/>
            </a:prstGeom>
          </p:spPr>
        </p:pic>
        <p:pic>
          <p:nvPicPr>
            <p:cNvPr id="7" name="Bilde 6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7899" y="6318359"/>
              <a:ext cx="2271215" cy="259567"/>
            </a:xfrm>
            <a:prstGeom prst="rect">
              <a:avLst/>
            </a:prstGeom>
          </p:spPr>
        </p:pic>
        <p:cxnSp>
          <p:nvCxnSpPr>
            <p:cNvPr id="8" name="Rett linje 7"/>
            <p:cNvCxnSpPr/>
            <p:nvPr userDrawn="1"/>
          </p:nvCxnSpPr>
          <p:spPr>
            <a:xfrm>
              <a:off x="0" y="6030930"/>
              <a:ext cx="12192000" cy="0"/>
            </a:xfrm>
            <a:prstGeom prst="line">
              <a:avLst/>
            </a:prstGeom>
            <a:ln w="9525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4882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57856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9" r:id="rId2"/>
    <p:sldLayoutId id="2147483652" r:id="rId3"/>
    <p:sldLayoutId id="2147483654" r:id="rId4"/>
    <p:sldLayoutId id="214748365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003594"/>
          </a:solidFill>
          <a:latin typeface="Calibri" charset="0"/>
          <a:ea typeface="Calibri" charset="0"/>
          <a:cs typeface="Calibri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rgbClr val="00338D"/>
          </a:solidFill>
          <a:latin typeface="Calibri" charset="0"/>
          <a:ea typeface="Calibri" charset="0"/>
          <a:cs typeface="Calibri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rgbClr val="00338D"/>
          </a:solidFill>
          <a:latin typeface="Calibri" charset="0"/>
          <a:ea typeface="Calibri" charset="0"/>
          <a:cs typeface="Calibri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rgbClr val="00338D"/>
          </a:solidFill>
          <a:latin typeface="Calibri" charset="0"/>
          <a:ea typeface="Calibri" charset="0"/>
          <a:cs typeface="Calibri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rgbClr val="00338D"/>
          </a:solidFill>
          <a:latin typeface="Calibri" charset="0"/>
          <a:ea typeface="Calibri" charset="0"/>
          <a:cs typeface="Calibri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rgbClr val="00338D"/>
          </a:solidFill>
          <a:latin typeface="Calibri" charset="0"/>
          <a:ea typeface="Calibri" charset="0"/>
          <a:cs typeface="Calibri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Undertittel 17"/>
          <p:cNvSpPr>
            <a:spLocks noGrp="1"/>
          </p:cNvSpPr>
          <p:nvPr>
            <p:ph type="subTitle" idx="1"/>
          </p:nvPr>
        </p:nvSpPr>
        <p:spPr>
          <a:xfrm>
            <a:off x="1846554" y="4509856"/>
            <a:ext cx="8433787" cy="747944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nb-NO" sz="3200" b="1" dirty="0"/>
              <a:t>Fra tiltak til praksis – erfaringer i Nordlandssykehuset</a:t>
            </a:r>
          </a:p>
          <a:p>
            <a:pPr algn="ctr"/>
            <a:r>
              <a:rPr lang="nb-NO" sz="3200" b="1" dirty="0"/>
              <a:t>Medisinsk avdeling Hjerte B3</a:t>
            </a:r>
          </a:p>
        </p:txBody>
      </p:sp>
      <p:pic>
        <p:nvPicPr>
          <p:cNvPr id="1026" name="Picture 2" descr="Ingen bildebeskrivelse er tilgjengelig.">
            <a:extLst>
              <a:ext uri="{FF2B5EF4-FFF2-40B4-BE49-F238E27FC236}">
                <a16:creationId xmlns:a16="http://schemas.microsoft.com/office/drawing/2014/main" id="{D276ED4B-DC36-4B7E-9AB0-AEECBDD4C2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548" y="298806"/>
            <a:ext cx="9484310" cy="3997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4414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CDAE5378-EAA9-4484-B3E0-A85172415B2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sz="1800" dirty="0"/>
              <a:t>Avdelingen, B3, Inkludert i pilotprosjektet desember 2020.</a:t>
            </a:r>
          </a:p>
          <a:p>
            <a:r>
              <a:rPr lang="nb-NO" sz="1800" dirty="0"/>
              <a:t>Kartlegging av avdelinga og «hvor skoen trykker» våren 2021. </a:t>
            </a:r>
            <a:r>
              <a:rPr lang="nb-NO" sz="1800"/>
              <a:t>(Tok </a:t>
            </a:r>
            <a:r>
              <a:rPr lang="nb-NO" sz="1800" dirty="0"/>
              <a:t>tid </a:t>
            </a:r>
            <a:r>
              <a:rPr lang="nb-NO" sz="1800" dirty="0" err="1"/>
              <a:t>pga</a:t>
            </a:r>
            <a:r>
              <a:rPr lang="nb-NO" sz="1800" dirty="0"/>
              <a:t> </a:t>
            </a:r>
            <a:r>
              <a:rPr lang="nb-NO" sz="1800" dirty="0" err="1"/>
              <a:t>corona</a:t>
            </a:r>
            <a:r>
              <a:rPr lang="nb-NO" sz="1800" dirty="0"/>
              <a:t>).</a:t>
            </a:r>
          </a:p>
          <a:p>
            <a:r>
              <a:rPr lang="nb-NO" sz="1800" dirty="0"/>
              <a:t>Arbeid med tiltaks duk blant ansatte høsten 2021 som førte til -&gt;Handlingsplan ferdigstilt desember 2021.</a:t>
            </a:r>
          </a:p>
          <a:p>
            <a:r>
              <a:rPr lang="nb-NO" sz="1800" dirty="0"/>
              <a:t>Oppstart tiltaksvurdering januar 2022. </a:t>
            </a:r>
          </a:p>
          <a:p>
            <a:r>
              <a:rPr lang="nb-NO" sz="1800" dirty="0"/>
              <a:t>Oppstartsmøte og presentasjon av rapport sammen med HR og klinikksjef januar 2022. </a:t>
            </a:r>
          </a:p>
          <a:p>
            <a:pPr lvl="1"/>
            <a:r>
              <a:rPr lang="nb-NO" sz="1200" dirty="0"/>
              <a:t>Her avtalt videre fremdrift og møtevirksomhet som inkluderer klinikksjef</a:t>
            </a:r>
          </a:p>
          <a:p>
            <a:r>
              <a:rPr lang="nb-NO" sz="1800" dirty="0"/>
              <a:t>Samarbeid mellom Tillitsvalgt, Verneombud og ledere ved avdelingen </a:t>
            </a:r>
            <a:r>
              <a:rPr lang="nb-NO" sz="1800" dirty="0" err="1"/>
              <a:t>ifht</a:t>
            </a:r>
            <a:r>
              <a:rPr lang="nb-NO" sz="1800" dirty="0"/>
              <a:t> prioritering og gjennomføring av ulike tiltak. </a:t>
            </a:r>
          </a:p>
          <a:p>
            <a:endParaRPr lang="nb-NO" dirty="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22575D35-DDEF-46FB-A37D-5BD5FFB25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Der skoen trykker - Pilotprosjekt</a:t>
            </a:r>
          </a:p>
        </p:txBody>
      </p:sp>
    </p:spTree>
    <p:extLst>
      <p:ext uri="{BB962C8B-B14F-4D97-AF65-F5344CB8AC3E}">
        <p14:creationId xmlns:p14="http://schemas.microsoft.com/office/powerpoint/2010/main" val="978057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BD10D76A-376E-42D9-BFEF-2F59D5EAA30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nb-NO" sz="2000" b="1" dirty="0"/>
              <a:t>Personalmøte hver andre måned hvor DTS er på agendaen. </a:t>
            </a:r>
          </a:p>
          <a:p>
            <a:pPr lvl="1"/>
            <a:r>
              <a:rPr lang="nb-NO" sz="1600" dirty="0"/>
              <a:t>Gjennomgang av aktuelle tiltak som har vært jobbet med siden sist. </a:t>
            </a:r>
          </a:p>
          <a:p>
            <a:pPr lvl="1"/>
            <a:r>
              <a:rPr lang="nb-NO" sz="1600" dirty="0"/>
              <a:t>Feedback fra de ansatte. </a:t>
            </a:r>
          </a:p>
          <a:p>
            <a:pPr lvl="1"/>
            <a:r>
              <a:rPr lang="nb-NO" sz="1600" dirty="0"/>
              <a:t>Informasjon av hva som skal jobbes med videre.</a:t>
            </a:r>
          </a:p>
          <a:p>
            <a:r>
              <a:rPr lang="nb-NO" sz="2000" b="1" dirty="0"/>
              <a:t>Verneombud </a:t>
            </a:r>
          </a:p>
          <a:p>
            <a:pPr lvl="1"/>
            <a:r>
              <a:rPr lang="nb-NO" sz="1600" dirty="0"/>
              <a:t>Har avsatt fast tid/dag til gjennomgang av aktuelle tiltak i forkant av personalmøte sammen med ledere. </a:t>
            </a:r>
          </a:p>
          <a:p>
            <a:pPr lvl="1"/>
            <a:r>
              <a:rPr lang="nb-NO" sz="1600" dirty="0"/>
              <a:t>Ansvar for oppfølging av nye innkommende tiltak fra de ansatte. </a:t>
            </a:r>
          </a:p>
          <a:p>
            <a:pPr lvl="1"/>
            <a:r>
              <a:rPr lang="nb-NO" sz="1600" dirty="0"/>
              <a:t>Oppdatere handlingsplanen.</a:t>
            </a:r>
          </a:p>
          <a:p>
            <a:r>
              <a:rPr lang="nb-NO" sz="2000" b="1" dirty="0"/>
              <a:t>Plan for hvordan følge opp: daglig-&gt; ukentlig-&gt;månedlig-&gt; år </a:t>
            </a:r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6C5ACE9E-B837-4E74-BD28-E880EA97D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Fremdrift</a:t>
            </a:r>
          </a:p>
        </p:txBody>
      </p:sp>
    </p:spTree>
    <p:extLst>
      <p:ext uri="{BB962C8B-B14F-4D97-AF65-F5344CB8AC3E}">
        <p14:creationId xmlns:p14="http://schemas.microsoft.com/office/powerpoint/2010/main" val="1490169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79D1B6F8-5ED9-456A-9373-BC362C516B4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sz="2000" b="1" dirty="0"/>
              <a:t>Tid og </a:t>
            </a:r>
            <a:r>
              <a:rPr lang="nb-NO" sz="2000" b="1" dirty="0" err="1"/>
              <a:t>resurss</a:t>
            </a:r>
            <a:r>
              <a:rPr lang="nb-NO" sz="2000" b="1" dirty="0"/>
              <a:t>-krevende.</a:t>
            </a:r>
          </a:p>
          <a:p>
            <a:pPr lvl="1"/>
            <a:r>
              <a:rPr lang="nb-NO" sz="1600" dirty="0"/>
              <a:t>Endrings prosess vedrørende ny måte å jobbe </a:t>
            </a:r>
            <a:r>
              <a:rPr lang="nb-NO" sz="1600" b="1" dirty="0"/>
              <a:t>i og med </a:t>
            </a:r>
            <a:r>
              <a:rPr lang="nb-NO" sz="1600" dirty="0"/>
              <a:t>arbeidsmiljøet. </a:t>
            </a:r>
          </a:p>
          <a:p>
            <a:pPr lvl="1"/>
            <a:r>
              <a:rPr lang="nb-NO" sz="1600" dirty="0"/>
              <a:t>Prosessen har krevd ekstra personell for å få planlagt og igangsatt arbeidet med prosjektet. En ressurs man normalt sett ikke har i det daglige. </a:t>
            </a:r>
          </a:p>
          <a:p>
            <a:pPr lvl="1"/>
            <a:r>
              <a:rPr lang="nb-NO" sz="1600" dirty="0"/>
              <a:t>Tidkrevende for ledere i en ellers hektisk hverdag. Vi er avhengig av støtte personell  som står samlet om endringene, framdriftsplan og gjennomføring av denne. – Personell som tar ansvar selv. Hos oss; ledelses gruppa, koordinatorer i avdelingen, verneombud, fagsykepleier, «frikjøpt» personell- hos oss Ida.</a:t>
            </a:r>
          </a:p>
          <a:p>
            <a:r>
              <a:rPr lang="nb-NO" sz="2000" b="1" dirty="0"/>
              <a:t>Informasjonsflyt.</a:t>
            </a:r>
          </a:p>
          <a:p>
            <a:pPr lvl="1"/>
            <a:r>
              <a:rPr lang="nb-NO" sz="1600" dirty="0"/>
              <a:t>Mail, oppsummering etter hver uke og mål for neste uke.</a:t>
            </a:r>
          </a:p>
          <a:p>
            <a:pPr lvl="1"/>
            <a:r>
              <a:rPr lang="nb-NO" sz="1600" dirty="0"/>
              <a:t>Facebook side for personalet</a:t>
            </a:r>
          </a:p>
          <a:p>
            <a:pPr lvl="1"/>
            <a:r>
              <a:rPr lang="nb-NO" sz="1600" dirty="0"/>
              <a:t>Morgenmøter</a:t>
            </a:r>
          </a:p>
          <a:p>
            <a:pPr lvl="1"/>
            <a:r>
              <a:rPr lang="nb-NO" sz="1600" dirty="0" err="1"/>
              <a:t>Lunch</a:t>
            </a:r>
            <a:r>
              <a:rPr lang="nb-NO" sz="1600" dirty="0"/>
              <a:t> møter</a:t>
            </a:r>
          </a:p>
          <a:p>
            <a:pPr lvl="1"/>
            <a:r>
              <a:rPr lang="nb-NO" sz="1600" b="1" dirty="0"/>
              <a:t>«KORT» </a:t>
            </a:r>
            <a:r>
              <a:rPr lang="nb-NO" sz="1600" dirty="0"/>
              <a:t>-Daglig info rett etter rapport, morgen og </a:t>
            </a:r>
            <a:r>
              <a:rPr lang="nb-NO" sz="1600" dirty="0" err="1"/>
              <a:t>etm</a:t>
            </a:r>
            <a:r>
              <a:rPr lang="nb-NO" sz="1600" dirty="0"/>
              <a:t>.</a:t>
            </a:r>
          </a:p>
          <a:p>
            <a:r>
              <a:rPr lang="nb-NO" sz="2000" b="1" dirty="0"/>
              <a:t>Motivere. </a:t>
            </a:r>
          </a:p>
          <a:p>
            <a:pPr lvl="1"/>
            <a:r>
              <a:rPr lang="nb-NO" sz="1600" dirty="0"/>
              <a:t>Få ansatte til å delta på gjennomføringen av deres egne ønsker. Vi ser på mulighetene for å delegere noen av tiltakene til enkelte ansatte for å gi en mere eierskap . </a:t>
            </a:r>
          </a:p>
          <a:p>
            <a:pPr lvl="1"/>
            <a:r>
              <a:rPr lang="nb-NO" sz="1600" dirty="0"/>
              <a:t>Vise eksempler til de ansatte; ex-&gt; legge ut bilder med noe som er gjennomført bra-&gt; for eksempel orden i avdelingen.</a:t>
            </a:r>
          </a:p>
          <a:p>
            <a:pPr lvl="1"/>
            <a:r>
              <a:rPr lang="nb-NO" sz="1600" dirty="0"/>
              <a:t> Oppsummering, bevisstgjøring hva har vi gjort og hva fører det til.</a:t>
            </a:r>
          </a:p>
          <a:p>
            <a:pPr lvl="1"/>
            <a:r>
              <a:rPr lang="nb-NO" sz="1600" dirty="0"/>
              <a:t>Tid-&gt; motivere ansatte det vil ta tid før vi ser resultat. Bevisstgjøre ansattes eget ansvar med å følge opp.</a:t>
            </a:r>
          </a:p>
          <a:p>
            <a:pPr lvl="1"/>
            <a:endParaRPr lang="nb-NO" sz="1600" dirty="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AED2EDA8-0270-4C02-A25A-F3153676D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Utfordringer</a:t>
            </a:r>
          </a:p>
        </p:txBody>
      </p:sp>
    </p:spTree>
    <p:extLst>
      <p:ext uri="{BB962C8B-B14F-4D97-AF65-F5344CB8AC3E}">
        <p14:creationId xmlns:p14="http://schemas.microsoft.com/office/powerpoint/2010/main" val="3017934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A2818F81-96B5-48E8-AFAC-D1EED5B3FAC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nb-NO" sz="2000" dirty="0"/>
              <a:t>Kalenderplan – forutsigbar arbeidstid for personalet</a:t>
            </a:r>
          </a:p>
          <a:p>
            <a:r>
              <a:rPr lang="nb-NO" sz="2000" dirty="0"/>
              <a:t>Koordinator for overvåkningen </a:t>
            </a:r>
          </a:p>
          <a:p>
            <a:r>
              <a:rPr lang="nb-NO" sz="2000" dirty="0"/>
              <a:t>Koordinator for sengepost</a:t>
            </a:r>
          </a:p>
          <a:p>
            <a:r>
              <a:rPr lang="nb-NO" sz="2000" dirty="0"/>
              <a:t>Orden i avdelingen</a:t>
            </a:r>
          </a:p>
          <a:p>
            <a:r>
              <a:rPr lang="nb-NO" sz="2000" dirty="0"/>
              <a:t>Utviklingssamtaler</a:t>
            </a:r>
          </a:p>
          <a:p>
            <a:r>
              <a:rPr lang="nb-NO" sz="2000" dirty="0"/>
              <a:t>Systematisk oppfølging og ivaretakelse av studenter-&gt;rekrutering, markedsføre og reklamere for avdelingen.</a:t>
            </a:r>
          </a:p>
          <a:p>
            <a:r>
              <a:rPr lang="nb-NO" sz="2000" dirty="0"/>
              <a:t>Systematisk oppfølging av nyansatte -&gt; jobber med å få på plass rutiner for at de nyansatte blir tatt imot på en profesjonell måte, og får en god opplærings periode. Viktig at «nyansatt tiden» er på stell og ikke tilfeldig.</a:t>
            </a:r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E6EF6461-7202-4EED-9FB8-3B2A184E1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Eksempler på tiltak </a:t>
            </a:r>
          </a:p>
        </p:txBody>
      </p:sp>
    </p:spTree>
    <p:extLst>
      <p:ext uri="{BB962C8B-B14F-4D97-AF65-F5344CB8AC3E}">
        <p14:creationId xmlns:p14="http://schemas.microsoft.com/office/powerpoint/2010/main" val="1666997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2" id="{9EB08282-A9D1-B240-B0E8-C9F751BDB218}" vid="{DF8F8427-8F7E-B146-8E31-F02B04F767B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k5_nlsh_mal_forenklet</Template>
  <TotalTime>615</TotalTime>
  <Words>496</Words>
  <Application>Microsoft Office PowerPoint</Application>
  <PresentationFormat>Widescreen</PresentationFormat>
  <Paragraphs>44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Office-tema</vt:lpstr>
      <vt:lpstr>PowerPoint-presentasjon</vt:lpstr>
      <vt:lpstr>Der skoen trykker - Pilotprosjekt</vt:lpstr>
      <vt:lpstr>Fremdrift</vt:lpstr>
      <vt:lpstr>Utfordringer</vt:lpstr>
      <vt:lpstr>Eksempler på tiltak </vt:lpstr>
    </vt:vector>
  </TitlesOfParts>
  <Company>Helse Nord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Angelsen Randi</dc:creator>
  <cp:lastModifiedBy>Andersen Anna Kristine</cp:lastModifiedBy>
  <cp:revision>54</cp:revision>
  <dcterms:created xsi:type="dcterms:W3CDTF">2018-09-27T10:24:00Z</dcterms:created>
  <dcterms:modified xsi:type="dcterms:W3CDTF">2022-02-16T08:47:15Z</dcterms:modified>
</cp:coreProperties>
</file>